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tângulo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tângulo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ítulo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9" name="Subtítulo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28" name="Espaço Reservado para Data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10894491-8BF8-4F1C-8A0F-3FB3AF29B6ED}" type="datetimeFigureOut">
              <a:rPr lang="pt-BR" smtClean="0"/>
              <a:t>31/10/2012</a:t>
            </a:fld>
            <a:endParaRPr lang="pt-BR"/>
          </a:p>
        </p:txBody>
      </p:sp>
      <p:sp>
        <p:nvSpPr>
          <p:cNvPr id="17" name="Espaço Reservado para Rodapé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pt-BR"/>
          </a:p>
        </p:txBody>
      </p:sp>
      <p:sp>
        <p:nvSpPr>
          <p:cNvPr id="29" name="Espaço Reservado para Número de Slide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8124323-3F83-4184-8606-58C86CFF619A}" type="slidenum">
              <a:rPr lang="pt-BR" smtClean="0"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94491-8BF8-4F1C-8A0F-3FB3AF29B6ED}" type="datetimeFigureOut">
              <a:rPr lang="pt-BR" smtClean="0"/>
              <a:t>31/10/2012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24323-3F83-4184-8606-58C86CFF619A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e texto verticai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10894491-8BF8-4F1C-8A0F-3FB3AF29B6ED}" type="datetimeFigureOut">
              <a:rPr lang="pt-BR" smtClean="0"/>
              <a:t>31/10/2012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pt-BR"/>
          </a:p>
        </p:txBody>
      </p:sp>
      <p:sp>
        <p:nvSpPr>
          <p:cNvPr id="7" name="Retângulo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tângulo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58124323-3F83-4184-8606-58C86CFF619A}" type="slidenum">
              <a:rPr lang="pt-BR" smtClean="0"/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94491-8BF8-4F1C-8A0F-3FB3AF29B6ED}" type="datetimeFigureOut">
              <a:rPr lang="pt-BR" smtClean="0"/>
              <a:t>31/10/2012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8124323-3F83-4184-8606-58C86CFF619A}" type="slidenum">
              <a:rPr lang="pt-BR" smtClean="0"/>
              <a:t>‹nº›</a:t>
            </a:fld>
            <a:endParaRPr lang="pt-BR"/>
          </a:p>
        </p:txBody>
      </p:sp>
      <p:sp>
        <p:nvSpPr>
          <p:cNvPr id="8" name="Espaço Reservado para Conteúdo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7" name="Retângulo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tângulo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2" name="Espaço Reservado para Data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94491-8BF8-4F1C-8A0F-3FB3AF29B6ED}" type="datetimeFigureOut">
              <a:rPr lang="pt-BR" smtClean="0"/>
              <a:t>31/10/2012</a:t>
            </a:fld>
            <a:endParaRPr lang="pt-BR"/>
          </a:p>
        </p:txBody>
      </p:sp>
      <p:sp>
        <p:nvSpPr>
          <p:cNvPr id="13" name="Espaço Reservado para Número de Slide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58124323-3F83-4184-8606-58C86CFF619A}" type="slidenum">
              <a:rPr lang="pt-BR" smtClean="0"/>
              <a:t>‹nº›</a:t>
            </a:fld>
            <a:endParaRPr lang="pt-BR"/>
          </a:p>
        </p:txBody>
      </p:sp>
      <p:sp>
        <p:nvSpPr>
          <p:cNvPr id="14" name="Espaço Reservado para Rodapé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9" name="Espaço Reservado para Conteúdo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1" name="Espaço Reservado para Conteúdo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8" name="Espaço Reservado para Data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10894491-8BF8-4F1C-8A0F-3FB3AF29B6ED}" type="datetimeFigureOut">
              <a:rPr lang="pt-BR" smtClean="0"/>
              <a:t>31/10/2012</a:t>
            </a:fld>
            <a:endParaRPr lang="pt-BR"/>
          </a:p>
        </p:txBody>
      </p:sp>
      <p:sp>
        <p:nvSpPr>
          <p:cNvPr id="10" name="Espaço Reservado para Número de Slide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58124323-3F83-4184-8606-58C86CFF619A}" type="slidenum">
              <a:rPr lang="pt-BR" smtClean="0"/>
              <a:t>‹nº›</a:t>
            </a:fld>
            <a:endParaRPr lang="pt-BR"/>
          </a:p>
        </p:txBody>
      </p:sp>
      <p:sp>
        <p:nvSpPr>
          <p:cNvPr id="12" name="Espaço Reservado para Rodapé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1" name="Espaço Reservado para Conteúdo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3" name="Espaço Reservado para Conteúdo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10894491-8BF8-4F1C-8A0F-3FB3AF29B6ED}" type="datetimeFigureOut">
              <a:rPr lang="pt-BR" smtClean="0"/>
              <a:t>31/10/2012</a:t>
            </a:fld>
            <a:endParaRPr lang="pt-BR"/>
          </a:p>
        </p:txBody>
      </p:sp>
      <p:sp>
        <p:nvSpPr>
          <p:cNvPr id="12" name="Espaço Reservado para Número de Slide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58124323-3F83-4184-8606-58C86CFF619A}" type="slidenum">
              <a:rPr lang="pt-BR" smtClean="0"/>
              <a:t>‹nº›</a:t>
            </a:fld>
            <a:endParaRPr lang="pt-BR"/>
          </a:p>
        </p:txBody>
      </p:sp>
      <p:sp>
        <p:nvSpPr>
          <p:cNvPr id="14" name="Espaço Reservado para Rodapé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pt-BR"/>
          </a:p>
        </p:txBody>
      </p:sp>
      <p:sp>
        <p:nvSpPr>
          <p:cNvPr id="16" name="Espaço Reservado para Texto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15" name="Espaço Reservado para Texto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94491-8BF8-4F1C-8A0F-3FB3AF29B6ED}" type="datetimeFigureOut">
              <a:rPr lang="pt-BR" smtClean="0"/>
              <a:t>31/10/2012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8124323-3F83-4184-8606-58C86CFF619A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94491-8BF8-4F1C-8A0F-3FB3AF29B6ED}" type="datetimeFigureOut">
              <a:rPr lang="pt-BR" smtClean="0"/>
              <a:t>31/10/2012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8124323-3F83-4184-8606-58C86CFF619A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94491-8BF8-4F1C-8A0F-3FB3AF29B6ED}" type="datetimeFigureOut">
              <a:rPr lang="pt-BR" smtClean="0"/>
              <a:t>31/10/2012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8124323-3F83-4184-8606-58C86CFF619A}" type="slidenum">
              <a:rPr lang="pt-BR" smtClean="0"/>
              <a:t>‹nº›</a:t>
            </a:fld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9" name="Espaço Reservado para Conteúdo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8" name="Retângulo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tângulo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1" name="Retângulo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Espaço Reservado para Data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10894491-8BF8-4F1C-8A0F-3FB3AF29B6ED}" type="datetimeFigureOut">
              <a:rPr lang="pt-BR" smtClean="0"/>
              <a:t>31/10/2012</a:t>
            </a:fld>
            <a:endParaRPr lang="pt-BR"/>
          </a:p>
        </p:txBody>
      </p:sp>
      <p:sp>
        <p:nvSpPr>
          <p:cNvPr id="13" name="Espaço Reservado para Número de Slide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58124323-3F83-4184-8606-58C86CFF619A}" type="slidenum">
              <a:rPr lang="pt-BR" smtClean="0"/>
              <a:t>‹nº›</a:t>
            </a:fld>
            <a:endParaRPr lang="pt-BR"/>
          </a:p>
        </p:txBody>
      </p:sp>
      <p:sp>
        <p:nvSpPr>
          <p:cNvPr id="14" name="Espaço Reservado para Rodapé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spaço Reservado para Título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3" name="Espaço Reservado para Texto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4" name="Espaço Reservado para Data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0894491-8BF8-4F1C-8A0F-3FB3AF29B6ED}" type="datetimeFigureOut">
              <a:rPr lang="pt-BR" smtClean="0"/>
              <a:t>31/10/2012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pt-BR"/>
          </a:p>
        </p:txBody>
      </p:sp>
      <p:sp>
        <p:nvSpPr>
          <p:cNvPr id="7" name="Retângulo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tângulo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Espaço Reservado para Número de Slide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58124323-3F83-4184-8606-58C86CFF619A}" type="slidenum">
              <a:rPr lang="pt-BR" smtClean="0"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Log de </a:t>
            </a:r>
            <a:r>
              <a:rPr lang="en-US" dirty="0" err="1" smtClean="0"/>
              <a:t>transação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Lílian</a:t>
            </a:r>
            <a:r>
              <a:rPr lang="en-US" dirty="0" smtClean="0"/>
              <a:t> </a:t>
            </a:r>
            <a:r>
              <a:rPr lang="en-US" dirty="0" err="1" smtClean="0"/>
              <a:t>Simão</a:t>
            </a:r>
            <a:r>
              <a:rPr lang="en-US" dirty="0" smtClean="0"/>
              <a:t> Oliveira</a:t>
            </a:r>
            <a:endParaRPr lang="pt-BR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LSN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4" name="Imagem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84784"/>
            <a:ext cx="8712968" cy="5373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LSN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4" name="Imagem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564904"/>
            <a:ext cx="7776864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LSN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t-BR" dirty="0" smtClean="0"/>
              <a:t>Quando o processo de checkpoint termina de gravar a páginas sujas nos arquivos de dados , o maior LSN gravado em cada arquivo é gravado no cabeçalho do </a:t>
            </a:r>
            <a:r>
              <a:rPr lang="pt-BR" dirty="0" smtClean="0"/>
              <a:t>mesmo</a:t>
            </a:r>
          </a:p>
          <a:p>
            <a:r>
              <a:rPr lang="pt-BR" dirty="0" smtClean="0"/>
              <a:t>Além </a:t>
            </a:r>
            <a:r>
              <a:rPr lang="pt-BR" dirty="0" smtClean="0"/>
              <a:t>disso o maior LSN gravado no processo de checkpoint inteiro é gravado no cabeçalho do arquivo de dados mestre(</a:t>
            </a:r>
            <a:r>
              <a:rPr lang="pt-BR" dirty="0" err="1" smtClean="0"/>
              <a:t>master</a:t>
            </a:r>
            <a:r>
              <a:rPr lang="pt-BR" dirty="0" smtClean="0"/>
              <a:t> data </a:t>
            </a:r>
            <a:r>
              <a:rPr lang="en-US" dirty="0" smtClean="0"/>
              <a:t>ﬁ</a:t>
            </a:r>
            <a:r>
              <a:rPr lang="pt-BR" dirty="0" err="1" smtClean="0"/>
              <a:t>le</a:t>
            </a:r>
            <a:r>
              <a:rPr lang="pt-BR" dirty="0" smtClean="0"/>
              <a:t>)</a:t>
            </a:r>
            <a:endParaRPr lang="pt-BR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LSN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t-BR" dirty="0" smtClean="0"/>
              <a:t>O SQL Server garante que o LSN de cada página dentro de uma arquivo seja </a:t>
            </a:r>
            <a:r>
              <a:rPr lang="pt-BR" dirty="0" smtClean="0"/>
              <a:t>&lt;= do </a:t>
            </a:r>
            <a:r>
              <a:rPr lang="pt-BR" dirty="0" smtClean="0"/>
              <a:t>que o LSN do arquivo. </a:t>
            </a:r>
            <a:endParaRPr lang="pt-BR" dirty="0" smtClean="0"/>
          </a:p>
          <a:p>
            <a:r>
              <a:rPr lang="pt-BR" dirty="0" smtClean="0"/>
              <a:t>E </a:t>
            </a:r>
            <a:r>
              <a:rPr lang="pt-BR" dirty="0" smtClean="0"/>
              <a:t>que o LSN de cada arquivo dentro do banco de dados seja </a:t>
            </a:r>
            <a:r>
              <a:rPr lang="pt-BR" dirty="0" smtClean="0"/>
              <a:t>&lt;= </a:t>
            </a:r>
            <a:r>
              <a:rPr lang="pt-BR" dirty="0" smtClean="0"/>
              <a:t>do que o LSN dentro do banco de dados. A última etapa do processo é apagar, em cada </a:t>
            </a:r>
            <a:r>
              <a:rPr lang="pt-BR" i="1" dirty="0" err="1" smtClean="0"/>
              <a:t>dirty</a:t>
            </a:r>
            <a:r>
              <a:rPr lang="pt-BR" i="1" dirty="0" smtClean="0"/>
              <a:t> </a:t>
            </a:r>
            <a:r>
              <a:rPr lang="pt-BR" i="1" dirty="0" err="1" smtClean="0"/>
              <a:t>page</a:t>
            </a:r>
            <a:r>
              <a:rPr lang="pt-BR" i="1" dirty="0" smtClean="0"/>
              <a:t> </a:t>
            </a:r>
            <a:r>
              <a:rPr lang="pt-BR" dirty="0" smtClean="0"/>
              <a:t>afetada pelo </a:t>
            </a:r>
            <a:r>
              <a:rPr lang="pt-BR" i="1" dirty="0" err="1" smtClean="0"/>
              <a:t>chekpoint</a:t>
            </a:r>
            <a:r>
              <a:rPr lang="pt-BR" dirty="0" smtClean="0"/>
              <a:t>, o </a:t>
            </a:r>
            <a:r>
              <a:rPr lang="pt-BR" dirty="0" err="1" smtClean="0"/>
              <a:t>flag</a:t>
            </a:r>
            <a:r>
              <a:rPr lang="pt-BR" dirty="0" smtClean="0"/>
              <a:t> que identifica que a página foi alterada.</a:t>
            </a:r>
          </a:p>
          <a:p>
            <a:endParaRPr lang="pt-BR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Inicialização</a:t>
            </a:r>
            <a:r>
              <a:rPr lang="en-US" dirty="0" smtClean="0"/>
              <a:t> do BD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t-BR" dirty="0" smtClean="0"/>
              <a:t>Quando o SQL Server é iniciado, cada banco de dados passa por um processo chamado de </a:t>
            </a:r>
            <a:r>
              <a:rPr lang="pt-BR" i="1" dirty="0" smtClean="0"/>
              <a:t>RESTART RECOVERY</a:t>
            </a:r>
            <a:r>
              <a:rPr lang="pt-BR" dirty="0" smtClean="0"/>
              <a:t>. </a:t>
            </a:r>
            <a:endParaRPr lang="pt-BR" dirty="0" smtClean="0"/>
          </a:p>
          <a:p>
            <a:endParaRPr lang="pt-BR" dirty="0" smtClean="0"/>
          </a:p>
          <a:p>
            <a:r>
              <a:rPr lang="pt-BR" dirty="0" smtClean="0"/>
              <a:t>O </a:t>
            </a:r>
            <a:r>
              <a:rPr lang="pt-BR" dirty="0" smtClean="0"/>
              <a:t>restart </a:t>
            </a:r>
            <a:r>
              <a:rPr lang="pt-BR" dirty="0" err="1" smtClean="0"/>
              <a:t>recovery</a:t>
            </a:r>
            <a:r>
              <a:rPr lang="pt-BR" dirty="0" smtClean="0"/>
              <a:t> ocorre em duas fases. Essas fases são chamadas de </a:t>
            </a:r>
            <a:r>
              <a:rPr lang="pt-BR" b="1" i="1" dirty="0" smtClean="0"/>
              <a:t>UNDO</a:t>
            </a:r>
            <a:r>
              <a:rPr lang="pt-BR" dirty="0" smtClean="0"/>
              <a:t> e </a:t>
            </a:r>
            <a:r>
              <a:rPr lang="pt-BR" b="1" i="1" dirty="0" smtClean="0"/>
              <a:t>REDO.</a:t>
            </a:r>
            <a:endParaRPr lang="pt-BR" dirty="0" smtClean="0"/>
          </a:p>
          <a:p>
            <a:endParaRPr lang="pt-BR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Fase</a:t>
            </a:r>
            <a:r>
              <a:rPr lang="en-US" dirty="0" smtClean="0"/>
              <a:t> REDO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781128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pt-BR" dirty="0" smtClean="0"/>
              <a:t>Todas </a:t>
            </a:r>
            <a:r>
              <a:rPr lang="pt-BR" dirty="0" smtClean="0"/>
              <a:t>as transações “</a:t>
            </a:r>
            <a:r>
              <a:rPr lang="pt-BR" dirty="0" err="1" smtClean="0"/>
              <a:t>commitadas</a:t>
            </a:r>
            <a:r>
              <a:rPr lang="pt-BR" dirty="0" smtClean="0"/>
              <a:t>” do LOG de Transações são descarregadas no disco. </a:t>
            </a:r>
            <a:endParaRPr lang="pt-BR" dirty="0" smtClean="0"/>
          </a:p>
          <a:p>
            <a:pPr marL="514350" indent="-514350">
              <a:buFont typeface="+mj-lt"/>
              <a:buAutoNum type="arabicPeriod"/>
            </a:pPr>
            <a:r>
              <a:rPr lang="pt-BR" dirty="0" smtClean="0"/>
              <a:t>O </a:t>
            </a:r>
            <a:r>
              <a:rPr lang="pt-BR" dirty="0" smtClean="0"/>
              <a:t>REDO usa a mesma lógica do processo de checkpoint. </a:t>
            </a:r>
            <a:endParaRPr lang="pt-BR" dirty="0" smtClean="0"/>
          </a:p>
          <a:p>
            <a:pPr marL="514350" indent="-514350">
              <a:buFont typeface="+mj-lt"/>
              <a:buAutoNum type="arabicPeriod"/>
            </a:pPr>
            <a:r>
              <a:rPr lang="pt-BR" dirty="0" smtClean="0"/>
              <a:t>Se </a:t>
            </a:r>
            <a:r>
              <a:rPr lang="pt-BR" dirty="0" smtClean="0"/>
              <a:t>o LSN armazenado na </a:t>
            </a:r>
            <a:r>
              <a:rPr lang="pt-BR" dirty="0" err="1" smtClean="0"/>
              <a:t>page</a:t>
            </a:r>
            <a:r>
              <a:rPr lang="pt-BR" dirty="0" smtClean="0"/>
              <a:t>(página) é </a:t>
            </a:r>
            <a:r>
              <a:rPr lang="pt-BR" dirty="0" smtClean="0"/>
              <a:t>&lt;=ao </a:t>
            </a:r>
            <a:r>
              <a:rPr lang="pt-BR" dirty="0" smtClean="0"/>
              <a:t>LSN  do </a:t>
            </a:r>
            <a:r>
              <a:rPr lang="pt-BR" i="1" dirty="0" err="1" smtClean="0"/>
              <a:t>log</a:t>
            </a:r>
            <a:r>
              <a:rPr lang="pt-BR" i="1" dirty="0" smtClean="0"/>
              <a:t> </a:t>
            </a:r>
            <a:r>
              <a:rPr lang="pt-BR" i="1" dirty="0" err="1" smtClean="0"/>
              <a:t>record</a:t>
            </a:r>
            <a:r>
              <a:rPr lang="pt-BR" dirty="0" smtClean="0"/>
              <a:t>(</a:t>
            </a:r>
            <a:r>
              <a:rPr lang="pt-BR" dirty="0" err="1" smtClean="0"/>
              <a:t>resgistro</a:t>
            </a:r>
            <a:r>
              <a:rPr lang="pt-BR" dirty="0" smtClean="0"/>
              <a:t> de </a:t>
            </a:r>
            <a:r>
              <a:rPr lang="pt-BR" dirty="0" err="1" smtClean="0"/>
              <a:t>log</a:t>
            </a:r>
            <a:r>
              <a:rPr lang="pt-BR" dirty="0" smtClean="0"/>
              <a:t>)que esta sendo gravado na página, a alteração é gravada. </a:t>
            </a:r>
            <a:endParaRPr lang="pt-BR" dirty="0" smtClean="0"/>
          </a:p>
          <a:p>
            <a:pPr marL="514350" indent="-514350">
              <a:buFont typeface="+mj-lt"/>
              <a:buAutoNum type="arabicPeriod"/>
            </a:pPr>
            <a:r>
              <a:rPr lang="pt-BR" dirty="0" smtClean="0"/>
              <a:t>Caso </a:t>
            </a:r>
            <a:r>
              <a:rPr lang="pt-BR" dirty="0" smtClean="0"/>
              <a:t>contrário, é pulada, sendo considerada como já existente no disco. </a:t>
            </a:r>
            <a:endParaRPr lang="pt-BR" dirty="0" smtClean="0"/>
          </a:p>
          <a:p>
            <a:pPr marL="514350" indent="-514350">
              <a:buFont typeface="+mj-lt"/>
              <a:buAutoNum type="arabicPeriod"/>
            </a:pPr>
            <a:r>
              <a:rPr lang="pt-BR" dirty="0" smtClean="0"/>
              <a:t>Quando </a:t>
            </a:r>
            <a:r>
              <a:rPr lang="pt-BR" dirty="0" smtClean="0"/>
              <a:t>a fase do REDO termina, a fase UNDO começa.</a:t>
            </a:r>
          </a:p>
          <a:p>
            <a:endParaRPr lang="pt-BR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Fase</a:t>
            </a:r>
            <a:r>
              <a:rPr lang="en-US" dirty="0" smtClean="0"/>
              <a:t> UNDO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t-BR" dirty="0" smtClean="0"/>
              <a:t>A fase do UNDO percorre o LOG de Transação e </a:t>
            </a:r>
            <a:r>
              <a:rPr lang="pt-BR" dirty="0" smtClean="0">
                <a:solidFill>
                  <a:srgbClr val="FF0000"/>
                </a:solidFill>
              </a:rPr>
              <a:t>invalida</a:t>
            </a:r>
            <a:r>
              <a:rPr lang="pt-BR" dirty="0" smtClean="0"/>
              <a:t> qualquer </a:t>
            </a:r>
            <a:r>
              <a:rPr lang="pt-BR" dirty="0" smtClean="0">
                <a:solidFill>
                  <a:srgbClr val="FF0000"/>
                </a:solidFill>
              </a:rPr>
              <a:t>transação</a:t>
            </a:r>
            <a:r>
              <a:rPr lang="pt-BR" dirty="0" smtClean="0"/>
              <a:t> no </a:t>
            </a:r>
            <a:r>
              <a:rPr lang="pt-BR" dirty="0" err="1" smtClean="0"/>
              <a:t>log</a:t>
            </a:r>
            <a:r>
              <a:rPr lang="pt-BR" dirty="0" smtClean="0"/>
              <a:t> que ainda esteja </a:t>
            </a:r>
            <a:r>
              <a:rPr lang="pt-BR" dirty="0" smtClean="0">
                <a:solidFill>
                  <a:srgbClr val="FF0000"/>
                </a:solidFill>
              </a:rPr>
              <a:t>aberta</a:t>
            </a:r>
            <a:r>
              <a:rPr lang="pt-BR" dirty="0" smtClean="0"/>
              <a:t>, garantindo que uma transação </a:t>
            </a:r>
            <a:r>
              <a:rPr lang="pt-BR" dirty="0" err="1" smtClean="0"/>
              <a:t>uncommitted</a:t>
            </a:r>
            <a:r>
              <a:rPr lang="pt-BR" dirty="0" smtClean="0"/>
              <a:t>(não efetivada) não possa ser gravada no disco. </a:t>
            </a:r>
            <a:endParaRPr lang="pt-BR" dirty="0" smtClean="0"/>
          </a:p>
          <a:p>
            <a:r>
              <a:rPr lang="pt-BR" dirty="0" smtClean="0"/>
              <a:t>Quando </a:t>
            </a:r>
            <a:r>
              <a:rPr lang="pt-BR" dirty="0" smtClean="0"/>
              <a:t>a fase do UNDO termina, o banco de dados passa por um processo referenciado como </a:t>
            </a:r>
            <a:r>
              <a:rPr lang="pt-BR" i="1" dirty="0" err="1" smtClean="0"/>
              <a:t>rolling</a:t>
            </a:r>
            <a:r>
              <a:rPr lang="pt-BR" i="1" dirty="0" smtClean="0"/>
              <a:t> </a:t>
            </a:r>
            <a:r>
              <a:rPr lang="pt-BR" i="1" dirty="0" err="1" smtClean="0"/>
              <a:t>forward</a:t>
            </a:r>
            <a:r>
              <a:rPr lang="pt-BR" dirty="0" smtClean="0"/>
              <a:t>.</a:t>
            </a:r>
          </a:p>
          <a:p>
            <a:endParaRPr lang="pt-BR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i="1" dirty="0" err="1" smtClean="0"/>
              <a:t>Rolling</a:t>
            </a:r>
            <a:r>
              <a:rPr lang="pt-BR" i="1" dirty="0" smtClean="0"/>
              <a:t> </a:t>
            </a:r>
            <a:r>
              <a:rPr lang="pt-BR" i="1" dirty="0" err="1" smtClean="0"/>
              <a:t>Forward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t-BR" dirty="0" smtClean="0"/>
              <a:t>Quando um banco de dados esta no processo de </a:t>
            </a:r>
            <a:r>
              <a:rPr lang="pt-BR" i="1" dirty="0" err="1" smtClean="0"/>
              <a:t>rolling</a:t>
            </a:r>
            <a:r>
              <a:rPr lang="pt-BR" i="1" dirty="0" smtClean="0"/>
              <a:t> </a:t>
            </a:r>
            <a:r>
              <a:rPr lang="pt-BR" i="1" dirty="0" err="1" smtClean="0"/>
              <a:t>forward</a:t>
            </a:r>
            <a:r>
              <a:rPr lang="pt-BR" dirty="0" smtClean="0"/>
              <a:t> , o SQL Server lê o último LSN gravado no LOG de Transação, incrementa o LSN e grava o novo LSN no cabeçalho de todos os </a:t>
            </a:r>
            <a:r>
              <a:rPr lang="pt-BR" i="1" dirty="0" smtClean="0"/>
              <a:t>data file</a:t>
            </a:r>
            <a:r>
              <a:rPr lang="pt-BR" dirty="0" smtClean="0"/>
              <a:t>(arquivo de dados) garantindo as transações  mais antigas do que o ponto  </a:t>
            </a:r>
            <a:r>
              <a:rPr lang="pt-BR" i="1" dirty="0" err="1" smtClean="0"/>
              <a:t>roll-forward</a:t>
            </a:r>
            <a:r>
              <a:rPr lang="pt-BR" dirty="0" smtClean="0"/>
              <a:t> não possam ser gravadas nos data files.</a:t>
            </a:r>
          </a:p>
          <a:p>
            <a:endParaRPr lang="pt-BR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pt-BR" dirty="0" smtClean="0"/>
              <a:t>Todo backup criado armazena o LSN mínimo e o máximo do banco de dados o qual corresponde o backup </a:t>
            </a:r>
            <a:r>
              <a:rPr lang="pt-BR" dirty="0" err="1" smtClean="0"/>
              <a:t>taken</a:t>
            </a:r>
            <a:r>
              <a:rPr lang="pt-BR" dirty="0" smtClean="0"/>
              <a:t>.</a:t>
            </a:r>
          </a:p>
          <a:p>
            <a:r>
              <a:rPr lang="pt-BR" dirty="0" smtClean="0"/>
              <a:t>Como um </a:t>
            </a:r>
            <a:r>
              <a:rPr lang="pt-BR" dirty="0" smtClean="0">
                <a:solidFill>
                  <a:srgbClr val="FF0000"/>
                </a:solidFill>
              </a:rPr>
              <a:t>backup FULL </a:t>
            </a:r>
            <a:r>
              <a:rPr lang="pt-BR" dirty="0" smtClean="0"/>
              <a:t>contém a porção do </a:t>
            </a:r>
            <a:r>
              <a:rPr lang="pt-BR" dirty="0" err="1" smtClean="0"/>
              <a:t>log</a:t>
            </a:r>
            <a:r>
              <a:rPr lang="pt-BR" dirty="0" smtClean="0"/>
              <a:t> de transação que foi gerado enquanto o backup está em execução, um backup FULL é consistente com o momento da sua conclusão e armazena apenas o último LSN utilizado dentro do backup. </a:t>
            </a:r>
            <a:endParaRPr lang="pt-BR" dirty="0" smtClean="0"/>
          </a:p>
          <a:p>
            <a:r>
              <a:rPr lang="pt-BR" dirty="0" smtClean="0"/>
              <a:t>Os </a:t>
            </a:r>
            <a:r>
              <a:rPr lang="pt-BR" dirty="0" smtClean="0">
                <a:solidFill>
                  <a:srgbClr val="FF0000"/>
                </a:solidFill>
              </a:rPr>
              <a:t>backups diferenciais </a:t>
            </a:r>
            <a:r>
              <a:rPr lang="pt-BR" dirty="0" smtClean="0"/>
              <a:t>e de </a:t>
            </a:r>
            <a:r>
              <a:rPr lang="pt-BR" dirty="0" err="1" smtClean="0"/>
              <a:t>log</a:t>
            </a:r>
            <a:r>
              <a:rPr lang="pt-BR" dirty="0" smtClean="0"/>
              <a:t> de transação gravam o LSN do banco de dados no início da operação de backup, bem como o LSN, no final da operação de backup.</a:t>
            </a:r>
          </a:p>
          <a:p>
            <a:endParaRPr lang="pt-BR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pt-BR" dirty="0" smtClean="0"/>
              <a:t>Como o LSN esta </a:t>
            </a:r>
            <a:r>
              <a:rPr lang="pt-BR" dirty="0" smtClean="0"/>
              <a:t>sempre avançando, </a:t>
            </a:r>
            <a:r>
              <a:rPr lang="pt-BR" dirty="0" smtClean="0"/>
              <a:t>o SQL Server só precisa comparar o LSN atual com o LSN(ou </a:t>
            </a:r>
            <a:r>
              <a:rPr lang="pt-BR" dirty="0" err="1" smtClean="0"/>
              <a:t>LSNs</a:t>
            </a:r>
            <a:r>
              <a:rPr lang="pt-BR" dirty="0" smtClean="0"/>
              <a:t>) gravado para o backup </a:t>
            </a:r>
            <a:endParaRPr lang="pt-BR" dirty="0" smtClean="0"/>
          </a:p>
          <a:p>
            <a:r>
              <a:rPr lang="pt-BR" dirty="0" smtClean="0"/>
              <a:t>E </a:t>
            </a:r>
            <a:r>
              <a:rPr lang="pt-BR" dirty="0" smtClean="0"/>
              <a:t>assim determinar se o backup pode ser aplicado no banco de dados. </a:t>
            </a:r>
            <a:endParaRPr lang="pt-BR" dirty="0" smtClean="0"/>
          </a:p>
          <a:p>
            <a:r>
              <a:rPr lang="pt-BR" u="sng" dirty="0" smtClean="0"/>
              <a:t>Se</a:t>
            </a:r>
            <a:r>
              <a:rPr lang="pt-BR" dirty="0" smtClean="0"/>
              <a:t> </a:t>
            </a:r>
            <a:r>
              <a:rPr lang="pt-BR" dirty="0" smtClean="0"/>
              <a:t>o backup possui o próximo LSN da sequência, então pode ser restaurado. </a:t>
            </a:r>
            <a:endParaRPr lang="pt-BR" dirty="0" smtClean="0"/>
          </a:p>
          <a:p>
            <a:r>
              <a:rPr lang="pt-BR" u="sng" dirty="0" smtClean="0"/>
              <a:t>Se</a:t>
            </a:r>
            <a:r>
              <a:rPr lang="pt-BR" dirty="0" smtClean="0"/>
              <a:t> </a:t>
            </a:r>
            <a:r>
              <a:rPr lang="pt-BR" dirty="0" smtClean="0"/>
              <a:t>o backup não contém o próximo LSN da sequência, um erro é gerado e o processo  de restauração termina sem aplicar quaisquer alteração.</a:t>
            </a:r>
          </a:p>
          <a:p>
            <a:endParaRPr lang="pt-B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 </a:t>
            </a:r>
            <a:r>
              <a:rPr lang="en-US" dirty="0" err="1" smtClean="0"/>
              <a:t>que</a:t>
            </a:r>
            <a:r>
              <a:rPr lang="en-US" dirty="0" smtClean="0"/>
              <a:t> é um Log de </a:t>
            </a:r>
            <a:r>
              <a:rPr lang="en-US" dirty="0" err="1" smtClean="0"/>
              <a:t>Transação</a:t>
            </a:r>
            <a:r>
              <a:rPr lang="en-US" dirty="0" smtClean="0"/>
              <a:t>?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t-BR" dirty="0" smtClean="0"/>
              <a:t>“O </a:t>
            </a:r>
            <a:r>
              <a:rPr lang="pt-BR" dirty="0" err="1" smtClean="0"/>
              <a:t>log</a:t>
            </a:r>
            <a:r>
              <a:rPr lang="pt-BR" dirty="0" smtClean="0"/>
              <a:t> de transações é um componente crítico do banco de dados e, se houver uma </a:t>
            </a:r>
            <a:r>
              <a:rPr lang="pt-BR" dirty="0" smtClean="0">
                <a:solidFill>
                  <a:srgbClr val="FF0000"/>
                </a:solidFill>
              </a:rPr>
              <a:t>falha do sistema</a:t>
            </a:r>
            <a:r>
              <a:rPr lang="pt-BR" dirty="0" smtClean="0"/>
              <a:t>, será necessário que o </a:t>
            </a:r>
            <a:r>
              <a:rPr lang="pt-BR" dirty="0" err="1" smtClean="0"/>
              <a:t>log</a:t>
            </a:r>
            <a:r>
              <a:rPr lang="pt-BR" dirty="0" smtClean="0"/>
              <a:t> de transações retorne seu banco de dados a um estado consistente. O </a:t>
            </a:r>
            <a:r>
              <a:rPr lang="pt-BR" dirty="0" err="1" smtClean="0"/>
              <a:t>log</a:t>
            </a:r>
            <a:r>
              <a:rPr lang="pt-BR" dirty="0" smtClean="0"/>
              <a:t> de transações </a:t>
            </a:r>
            <a:r>
              <a:rPr lang="pt-BR" dirty="0" smtClean="0">
                <a:solidFill>
                  <a:srgbClr val="FF0000"/>
                </a:solidFill>
              </a:rPr>
              <a:t>nunca</a:t>
            </a:r>
            <a:r>
              <a:rPr lang="pt-BR" dirty="0" smtClean="0"/>
              <a:t> deve ser excluído ou movido a menos que você compreenda plenamente as consequências disso.”</a:t>
            </a:r>
          </a:p>
          <a:p>
            <a:endParaRPr lang="pt-BR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pt-BR" dirty="0" smtClean="0"/>
              <a:t>É </a:t>
            </a:r>
            <a:r>
              <a:rPr lang="pt-BR" dirty="0" smtClean="0">
                <a:solidFill>
                  <a:srgbClr val="FF0000"/>
                </a:solidFill>
              </a:rPr>
              <a:t>incorreto</a:t>
            </a:r>
            <a:r>
              <a:rPr lang="pt-BR" dirty="0" smtClean="0"/>
              <a:t> afirmar que um </a:t>
            </a:r>
            <a:r>
              <a:rPr lang="pt-BR" dirty="0" smtClean="0"/>
              <a:t>backup diferencial e de </a:t>
            </a:r>
            <a:r>
              <a:rPr lang="pt-BR" dirty="0" err="1" smtClean="0"/>
              <a:t>log</a:t>
            </a:r>
            <a:r>
              <a:rPr lang="pt-BR" dirty="0" smtClean="0"/>
              <a:t> de transação podem ser restaurados em um banco de dados que é recuperado porque, no final do processo de restauração, o LSN é avançado </a:t>
            </a:r>
            <a:r>
              <a:rPr lang="pt-BR" dirty="0" smtClean="0"/>
              <a:t>e </a:t>
            </a:r>
            <a:r>
              <a:rPr lang="pt-BR" dirty="0" smtClean="0"/>
              <a:t>não é mais compatível com nenhum dos backup de </a:t>
            </a:r>
            <a:r>
              <a:rPr lang="pt-BR" dirty="0" err="1" smtClean="0"/>
              <a:t>log</a:t>
            </a:r>
            <a:r>
              <a:rPr lang="pt-BR" dirty="0" smtClean="0"/>
              <a:t> ou diferencial.</a:t>
            </a:r>
          </a:p>
          <a:p>
            <a:r>
              <a:rPr lang="pt-BR" dirty="0" smtClean="0"/>
              <a:t>Nesse caso o SQL Server não rejeita o backup diferencial e de </a:t>
            </a:r>
            <a:r>
              <a:rPr lang="pt-BR" dirty="0" err="1" smtClean="0"/>
              <a:t>log</a:t>
            </a:r>
            <a:r>
              <a:rPr lang="pt-BR" dirty="0" smtClean="0"/>
              <a:t> de transação devido ao LSN. Lembrando que um backup diferencial e de </a:t>
            </a:r>
            <a:r>
              <a:rPr lang="pt-BR" dirty="0" err="1" smtClean="0"/>
              <a:t>log</a:t>
            </a:r>
            <a:r>
              <a:rPr lang="pt-BR" dirty="0" smtClean="0"/>
              <a:t> são específicos para um backup </a:t>
            </a:r>
            <a:r>
              <a:rPr lang="pt-BR" dirty="0" err="1" smtClean="0"/>
              <a:t>full</a:t>
            </a:r>
            <a:r>
              <a:rPr lang="pt-BR" dirty="0" smtClean="0"/>
              <a:t> ou de </a:t>
            </a:r>
            <a:r>
              <a:rPr lang="pt-BR" dirty="0" err="1" smtClean="0"/>
              <a:t>filegroup</a:t>
            </a:r>
            <a:r>
              <a:rPr lang="pt-BR" dirty="0" smtClean="0"/>
              <a:t>.</a:t>
            </a:r>
          </a:p>
          <a:p>
            <a:endParaRPr lang="pt-BR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pt-BR" dirty="0" smtClean="0"/>
              <a:t>Um banco de dados que </a:t>
            </a:r>
            <a:r>
              <a:rPr lang="pt-BR" dirty="0" smtClean="0"/>
              <a:t>foi </a:t>
            </a:r>
            <a:r>
              <a:rPr lang="pt-BR" dirty="0" smtClean="0">
                <a:solidFill>
                  <a:srgbClr val="FF0000"/>
                </a:solidFill>
              </a:rPr>
              <a:t>restaurado</a:t>
            </a:r>
            <a:r>
              <a:rPr lang="pt-BR" dirty="0" smtClean="0"/>
              <a:t> </a:t>
            </a:r>
            <a:r>
              <a:rPr lang="pt-BR" dirty="0" smtClean="0"/>
              <a:t>pode ter transações executadas, o que deixa o banco de dados incompatível com o backup diferencial ou o backup do </a:t>
            </a:r>
            <a:r>
              <a:rPr lang="pt-BR" dirty="0" err="1" smtClean="0"/>
              <a:t>log</a:t>
            </a:r>
            <a:r>
              <a:rPr lang="pt-BR" dirty="0" smtClean="0"/>
              <a:t> de transação. Isso se deve porque as transações não podem ser executadas em um banco de dados ou </a:t>
            </a:r>
            <a:r>
              <a:rPr lang="pt-BR" dirty="0" err="1" smtClean="0"/>
              <a:t>filegroup</a:t>
            </a:r>
            <a:r>
              <a:rPr lang="pt-BR" dirty="0" smtClean="0"/>
              <a:t> que está em um estado “</a:t>
            </a:r>
            <a:r>
              <a:rPr lang="pt-BR" i="1" dirty="0" err="1" smtClean="0"/>
              <a:t>recovering</a:t>
            </a:r>
            <a:r>
              <a:rPr lang="pt-BR" dirty="0" smtClean="0"/>
              <a:t>”, SQL Server só tem de verificar se ambos estão em estado “</a:t>
            </a:r>
            <a:r>
              <a:rPr lang="pt-BR" dirty="0" err="1" smtClean="0"/>
              <a:t>recovering</a:t>
            </a:r>
            <a:r>
              <a:rPr lang="pt-BR" dirty="0" smtClean="0"/>
              <a:t>” para prosseguir com a verificação secundária de compatibilidade do LSN.</a:t>
            </a:r>
          </a:p>
          <a:p>
            <a:endParaRPr lang="pt-B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 de </a:t>
            </a:r>
            <a:r>
              <a:rPr lang="en-US" dirty="0" err="1" smtClean="0"/>
              <a:t>Transação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pt-BR" dirty="0" smtClean="0"/>
              <a:t>Cada alteração feita em um banco de dados tem uma entrada inserida no </a:t>
            </a:r>
            <a:r>
              <a:rPr lang="pt-BR" dirty="0" err="1" smtClean="0"/>
              <a:t>log</a:t>
            </a:r>
            <a:r>
              <a:rPr lang="pt-BR" dirty="0" smtClean="0"/>
              <a:t> de transação. </a:t>
            </a:r>
            <a:endParaRPr lang="pt-BR" dirty="0" smtClean="0"/>
          </a:p>
          <a:p>
            <a:r>
              <a:rPr lang="pt-BR" dirty="0" smtClean="0"/>
              <a:t>Cada </a:t>
            </a:r>
            <a:r>
              <a:rPr lang="pt-BR" dirty="0" smtClean="0"/>
              <a:t>linha recebe um número exclusivo internamente, chamado </a:t>
            </a:r>
            <a:r>
              <a:rPr lang="pt-BR" i="1" dirty="0" smtClean="0"/>
              <a:t>LSN(</a:t>
            </a:r>
            <a:r>
              <a:rPr lang="pt-BR" i="1" dirty="0" err="1" smtClean="0"/>
              <a:t>Log</a:t>
            </a:r>
            <a:r>
              <a:rPr lang="pt-BR" i="1" dirty="0" smtClean="0"/>
              <a:t> </a:t>
            </a:r>
            <a:r>
              <a:rPr lang="pt-BR" i="1" dirty="0" err="1" smtClean="0"/>
              <a:t>Sequence</a:t>
            </a:r>
            <a:r>
              <a:rPr lang="pt-BR" i="1" dirty="0" smtClean="0"/>
              <a:t> </a:t>
            </a:r>
            <a:r>
              <a:rPr lang="pt-BR" i="1" dirty="0" err="1" smtClean="0"/>
              <a:t>Number</a:t>
            </a:r>
            <a:r>
              <a:rPr lang="pt-BR" dirty="0" smtClean="0"/>
              <a:t>). </a:t>
            </a:r>
            <a:endParaRPr lang="pt-BR" dirty="0" smtClean="0"/>
          </a:p>
          <a:p>
            <a:r>
              <a:rPr lang="pt-BR" dirty="0" smtClean="0"/>
              <a:t>O </a:t>
            </a:r>
            <a:r>
              <a:rPr lang="pt-BR" dirty="0" smtClean="0"/>
              <a:t>LSN é um valor inteiro que começa em 0(zero) quando o banco de dados é criado e é incrementado até o infinito. Um </a:t>
            </a:r>
            <a:r>
              <a:rPr lang="pt-BR" dirty="0" smtClean="0">
                <a:solidFill>
                  <a:srgbClr val="FF0000"/>
                </a:solidFill>
              </a:rPr>
              <a:t>LSN nunca é reutilizado e é sempre incrementado</a:t>
            </a:r>
            <a:r>
              <a:rPr lang="pt-BR" dirty="0" smtClean="0"/>
              <a:t>. podemos dizer que basicamente ele fornece um número em sequência para cada alteração feita em um banco de dados.</a:t>
            </a:r>
          </a:p>
          <a:p>
            <a:endParaRPr lang="pt-BR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Conteúdo</a:t>
            </a:r>
            <a:r>
              <a:rPr lang="en-US" dirty="0" smtClean="0"/>
              <a:t> – Log de </a:t>
            </a:r>
            <a:r>
              <a:rPr lang="en-US" dirty="0" err="1" smtClean="0"/>
              <a:t>Transação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200000"/>
              </a:lnSpc>
            </a:pPr>
            <a:r>
              <a:rPr lang="pt-BR" dirty="0" smtClean="0"/>
              <a:t>ATIVA e uma </a:t>
            </a:r>
            <a:r>
              <a:rPr lang="pt-BR" dirty="0" smtClean="0"/>
              <a:t>INATIVA</a:t>
            </a:r>
          </a:p>
          <a:p>
            <a:pPr>
              <a:lnSpc>
                <a:spcPct val="200000"/>
              </a:lnSpc>
            </a:pPr>
            <a:r>
              <a:rPr lang="pt-BR" dirty="0" smtClean="0"/>
              <a:t>A </a:t>
            </a:r>
            <a:r>
              <a:rPr lang="pt-BR" dirty="0" smtClean="0"/>
              <a:t>parte INATIVA contém todas as alterações “</a:t>
            </a:r>
            <a:r>
              <a:rPr lang="pt-BR" dirty="0" err="1" smtClean="0"/>
              <a:t>commitadas</a:t>
            </a:r>
            <a:r>
              <a:rPr lang="pt-BR" dirty="0" smtClean="0"/>
              <a:t>” no banco de dados. </a:t>
            </a:r>
            <a:endParaRPr lang="pt-BR" dirty="0" smtClean="0"/>
          </a:p>
          <a:p>
            <a:pPr>
              <a:lnSpc>
                <a:spcPct val="200000"/>
              </a:lnSpc>
            </a:pPr>
            <a:r>
              <a:rPr lang="pt-BR" dirty="0" smtClean="0"/>
              <a:t>A </a:t>
            </a:r>
            <a:r>
              <a:rPr lang="pt-BR" dirty="0" smtClean="0"/>
              <a:t>parte ATIVA do </a:t>
            </a:r>
            <a:r>
              <a:rPr lang="pt-BR" dirty="0" err="1" smtClean="0"/>
              <a:t>log</a:t>
            </a:r>
            <a:r>
              <a:rPr lang="pt-BR" dirty="0" smtClean="0"/>
              <a:t> contém todas as alterações ainda não “</a:t>
            </a:r>
            <a:r>
              <a:rPr lang="pt-BR" dirty="0" err="1" smtClean="0"/>
              <a:t>commitadas</a:t>
            </a:r>
            <a:r>
              <a:rPr lang="pt-BR" dirty="0" smtClean="0"/>
              <a:t>”.</a:t>
            </a:r>
          </a:p>
          <a:p>
            <a:endParaRPr lang="pt-BR" dirty="0" smtClean="0"/>
          </a:p>
          <a:p>
            <a:endParaRPr lang="pt-BR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Como </a:t>
            </a:r>
            <a:r>
              <a:rPr lang="en-US" dirty="0" err="1" smtClean="0"/>
              <a:t>funciona</a:t>
            </a:r>
            <a:r>
              <a:rPr lang="en-US" dirty="0" smtClean="0"/>
              <a:t> o </a:t>
            </a:r>
            <a:r>
              <a:rPr lang="en-US" dirty="0" err="1" smtClean="0"/>
              <a:t>uso</a:t>
            </a:r>
            <a:r>
              <a:rPr lang="en-US" dirty="0" smtClean="0"/>
              <a:t> do Log de </a:t>
            </a:r>
            <a:r>
              <a:rPr lang="en-US" dirty="0" err="1" smtClean="0"/>
              <a:t>Transação</a:t>
            </a:r>
            <a:r>
              <a:rPr lang="en-US" dirty="0" smtClean="0"/>
              <a:t>?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925144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Backup Log </a:t>
            </a:r>
            <a:r>
              <a:rPr lang="en-US" dirty="0" err="1" smtClean="0"/>
              <a:t>Transação</a:t>
            </a:r>
            <a:r>
              <a:rPr lang="en-US" dirty="0" smtClean="0"/>
              <a:t>:</a:t>
            </a:r>
          </a:p>
          <a:p>
            <a:pPr marL="514350" indent="-514350">
              <a:buFont typeface="+mj-lt"/>
              <a:buAutoNum type="arabicPeriod"/>
            </a:pPr>
            <a:r>
              <a:rPr lang="pt-BR" dirty="0" smtClean="0"/>
              <a:t>Quando o backup do </a:t>
            </a:r>
            <a:r>
              <a:rPr lang="pt-BR" dirty="0" err="1" smtClean="0"/>
              <a:t>log</a:t>
            </a:r>
            <a:r>
              <a:rPr lang="pt-BR" dirty="0" smtClean="0"/>
              <a:t> é iniciado o SQL Server inicia no menor LSN do </a:t>
            </a:r>
            <a:r>
              <a:rPr lang="pt-BR" dirty="0" err="1" smtClean="0"/>
              <a:t>log</a:t>
            </a:r>
            <a:r>
              <a:rPr lang="pt-BR" dirty="0" smtClean="0"/>
              <a:t> de transação </a:t>
            </a:r>
            <a:endParaRPr lang="pt-BR" dirty="0" smtClean="0"/>
          </a:p>
          <a:p>
            <a:pPr marL="514350" indent="-514350">
              <a:buFont typeface="+mj-lt"/>
              <a:buAutoNum type="arabicPeriod"/>
            </a:pPr>
            <a:r>
              <a:rPr lang="pt-BR" dirty="0" smtClean="0"/>
              <a:t>Começa </a:t>
            </a:r>
            <a:r>
              <a:rPr lang="pt-BR" dirty="0" smtClean="0"/>
              <a:t>a gravar cada registro do </a:t>
            </a:r>
            <a:r>
              <a:rPr lang="pt-BR" dirty="0" err="1" smtClean="0"/>
              <a:t>log</a:t>
            </a:r>
            <a:r>
              <a:rPr lang="pt-BR" dirty="0" smtClean="0"/>
              <a:t> de transação  sucessivo no </a:t>
            </a:r>
            <a:r>
              <a:rPr lang="pt-BR" dirty="0" smtClean="0"/>
              <a:t>backup</a:t>
            </a:r>
          </a:p>
          <a:p>
            <a:pPr marL="514350" indent="-514350">
              <a:buFont typeface="+mj-lt"/>
              <a:buAutoNum type="arabicPeriod"/>
            </a:pPr>
            <a:r>
              <a:rPr lang="pt-BR" dirty="0" smtClean="0"/>
              <a:t>Assim </a:t>
            </a:r>
            <a:r>
              <a:rPr lang="pt-BR" dirty="0" smtClean="0"/>
              <a:t>que o SQL Server atinge o primeiro  LSN que ainda não foi “</a:t>
            </a:r>
            <a:r>
              <a:rPr lang="pt-BR" dirty="0" err="1" smtClean="0"/>
              <a:t>commitado</a:t>
            </a:r>
            <a:r>
              <a:rPr lang="pt-BR" dirty="0" smtClean="0"/>
              <a:t>”(ou seja, a transação mais antiga aberta), o backup do </a:t>
            </a:r>
            <a:r>
              <a:rPr lang="pt-BR" dirty="0" err="1" smtClean="0"/>
              <a:t>log</a:t>
            </a:r>
            <a:r>
              <a:rPr lang="pt-BR" dirty="0" smtClean="0"/>
              <a:t> de transações </a:t>
            </a:r>
            <a:r>
              <a:rPr lang="pt-BR" dirty="0" smtClean="0"/>
              <a:t>termina</a:t>
            </a:r>
          </a:p>
          <a:p>
            <a:pPr marL="514350" indent="-514350">
              <a:buFont typeface="+mj-lt"/>
              <a:buAutoNum type="arabicPeriod"/>
            </a:pPr>
            <a:r>
              <a:rPr lang="pt-BR" dirty="0" smtClean="0"/>
              <a:t>A parte do </a:t>
            </a:r>
            <a:r>
              <a:rPr lang="pt-BR" dirty="0" err="1" smtClean="0"/>
              <a:t>log</a:t>
            </a:r>
            <a:r>
              <a:rPr lang="pt-BR" dirty="0" smtClean="0"/>
              <a:t> de transação que teve o backup feito é removida e libera espaço para ser </a:t>
            </a:r>
            <a:r>
              <a:rPr lang="pt-BR" dirty="0" smtClean="0"/>
              <a:t>reutilizado</a:t>
            </a:r>
            <a:endParaRPr lang="pt-BR" dirty="0" smtClean="0"/>
          </a:p>
          <a:p>
            <a:endParaRPr lang="pt-BR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 de </a:t>
            </a:r>
            <a:r>
              <a:rPr lang="en-US" dirty="0" err="1" smtClean="0"/>
              <a:t>transação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pt-BR" dirty="0" smtClean="0"/>
              <a:t>É </a:t>
            </a:r>
            <a:r>
              <a:rPr lang="pt-BR" dirty="0" smtClean="0"/>
              <a:t>formado de </a:t>
            </a:r>
            <a:r>
              <a:rPr lang="pt-BR" dirty="0" smtClean="0">
                <a:solidFill>
                  <a:srgbClr val="FF0000"/>
                </a:solidFill>
              </a:rPr>
              <a:t>um ou mais </a:t>
            </a:r>
            <a:r>
              <a:rPr lang="pt-BR" dirty="0" smtClean="0"/>
              <a:t>arquivos associados a um banco </a:t>
            </a:r>
            <a:r>
              <a:rPr lang="pt-BR" dirty="0" smtClean="0"/>
              <a:t>de </a:t>
            </a:r>
            <a:r>
              <a:rPr lang="pt-BR" dirty="0" smtClean="0"/>
              <a:t>dados </a:t>
            </a:r>
            <a:endParaRPr lang="pt-BR" dirty="0" smtClean="0"/>
          </a:p>
          <a:p>
            <a:r>
              <a:rPr lang="pt-BR" dirty="0" err="1" smtClean="0"/>
              <a:t>Log</a:t>
            </a:r>
            <a:r>
              <a:rPr lang="pt-BR" dirty="0" smtClean="0"/>
              <a:t> não ultrapassa os limites dos banco de </a:t>
            </a:r>
            <a:r>
              <a:rPr lang="pt-BR" dirty="0" smtClean="0"/>
              <a:t>dados</a:t>
            </a:r>
          </a:p>
          <a:p>
            <a:r>
              <a:rPr lang="pt-BR" dirty="0" smtClean="0"/>
              <a:t>Por tanto uma transação empresarial executada em </a:t>
            </a:r>
            <a:r>
              <a:rPr lang="pt-BR" dirty="0" smtClean="0">
                <a:solidFill>
                  <a:srgbClr val="FF0000"/>
                </a:solidFill>
              </a:rPr>
              <a:t>vários</a:t>
            </a:r>
            <a:r>
              <a:rPr lang="pt-BR" dirty="0" smtClean="0"/>
              <a:t> bancos de dados é fisicamente implementada como </a:t>
            </a:r>
            <a:r>
              <a:rPr lang="pt-BR" dirty="0" smtClean="0">
                <a:solidFill>
                  <a:srgbClr val="FF0000"/>
                </a:solidFill>
              </a:rPr>
              <a:t>uma transação separada </a:t>
            </a:r>
            <a:r>
              <a:rPr lang="pt-BR" dirty="0" smtClean="0"/>
              <a:t>dentro </a:t>
            </a:r>
            <a:r>
              <a:rPr lang="pt-BR" dirty="0" smtClean="0"/>
              <a:t>de cada banco de dados </a:t>
            </a:r>
            <a:r>
              <a:rPr lang="pt-BR" dirty="0" smtClean="0"/>
              <a:t>afetado</a:t>
            </a:r>
          </a:p>
          <a:p>
            <a:r>
              <a:rPr lang="pt-BR" dirty="0" smtClean="0"/>
              <a:t>É </a:t>
            </a:r>
            <a:r>
              <a:rPr lang="pt-BR" dirty="0" smtClean="0"/>
              <a:t>exigido para armazenar informações </a:t>
            </a:r>
            <a:r>
              <a:rPr lang="pt-BR" dirty="0" err="1" smtClean="0"/>
              <a:t>suficietes</a:t>
            </a:r>
            <a:r>
              <a:rPr lang="pt-BR" dirty="0" smtClean="0"/>
              <a:t> </a:t>
            </a:r>
            <a:r>
              <a:rPr lang="pt-BR" dirty="0" smtClean="0"/>
              <a:t>para permitir que o SQL Server recupere um banco de dados quando a instância for reiniciada</a:t>
            </a:r>
            <a:endParaRPr lang="pt-BR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LSN(</a:t>
            </a:r>
            <a:r>
              <a:rPr lang="pt-BR" i="1" dirty="0" err="1" smtClean="0"/>
              <a:t>Log</a:t>
            </a:r>
            <a:r>
              <a:rPr lang="pt-BR" i="1" dirty="0" smtClean="0"/>
              <a:t> </a:t>
            </a:r>
            <a:r>
              <a:rPr lang="pt-BR" i="1" dirty="0" err="1" smtClean="0"/>
              <a:t>Sequence</a:t>
            </a:r>
            <a:r>
              <a:rPr lang="pt-BR" i="1" dirty="0" smtClean="0"/>
              <a:t> </a:t>
            </a:r>
            <a:r>
              <a:rPr lang="pt-BR" i="1" dirty="0" err="1" smtClean="0"/>
              <a:t>Number</a:t>
            </a:r>
            <a:r>
              <a:rPr lang="pt-BR" dirty="0" smtClean="0"/>
              <a:t>)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pt-BR" dirty="0" smtClean="0"/>
              <a:t>Em nível de </a:t>
            </a:r>
            <a:r>
              <a:rPr lang="pt-BR" dirty="0" smtClean="0">
                <a:solidFill>
                  <a:srgbClr val="FF0000"/>
                </a:solidFill>
              </a:rPr>
              <a:t>banco de dados</a:t>
            </a:r>
            <a:r>
              <a:rPr lang="pt-BR" dirty="0" smtClean="0"/>
              <a:t>, o LSN da última alteração feita no banco é armazenado no </a:t>
            </a:r>
            <a:r>
              <a:rPr lang="pt-BR" dirty="0" smtClean="0">
                <a:solidFill>
                  <a:srgbClr val="FF0000"/>
                </a:solidFill>
              </a:rPr>
              <a:t>cabeçalho do </a:t>
            </a:r>
            <a:r>
              <a:rPr lang="pt-BR" i="1" dirty="0" err="1" smtClean="0">
                <a:solidFill>
                  <a:srgbClr val="FF0000"/>
                </a:solidFill>
              </a:rPr>
              <a:t>master</a:t>
            </a:r>
            <a:r>
              <a:rPr lang="pt-BR" i="1" dirty="0" smtClean="0">
                <a:solidFill>
                  <a:srgbClr val="FF0000"/>
                </a:solidFill>
              </a:rPr>
              <a:t> data file</a:t>
            </a:r>
            <a:r>
              <a:rPr lang="pt-BR" dirty="0" smtClean="0"/>
              <a:t>(arquivo de dados mestre). </a:t>
            </a:r>
            <a:endParaRPr lang="pt-BR" dirty="0" smtClean="0"/>
          </a:p>
          <a:p>
            <a:r>
              <a:rPr lang="pt-BR" dirty="0" smtClean="0"/>
              <a:t>A nível de </a:t>
            </a:r>
            <a:r>
              <a:rPr lang="pt-BR" dirty="0" smtClean="0">
                <a:solidFill>
                  <a:srgbClr val="FF0000"/>
                </a:solidFill>
              </a:rPr>
              <a:t>arquivo de dados</a:t>
            </a:r>
            <a:r>
              <a:rPr lang="pt-BR" dirty="0" smtClean="0"/>
              <a:t>(</a:t>
            </a:r>
            <a:r>
              <a:rPr lang="pt-BR" i="1" dirty="0" smtClean="0"/>
              <a:t>data files</a:t>
            </a:r>
            <a:r>
              <a:rPr lang="pt-BR" dirty="0" smtClean="0"/>
              <a:t>), o LSN da última alteração feita em uma página dentro do arquivo é armazenado no cabeçalho do arquivo de </a:t>
            </a:r>
            <a:r>
              <a:rPr lang="pt-BR" dirty="0" smtClean="0"/>
              <a:t>dados</a:t>
            </a:r>
          </a:p>
          <a:p>
            <a:r>
              <a:rPr lang="pt-BR" dirty="0" smtClean="0"/>
              <a:t>Cada página de dados dentro de um banco de dados também grava o LSN da última alteração da página de dados.</a:t>
            </a:r>
            <a:endParaRPr lang="pt-BR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LSN(</a:t>
            </a:r>
            <a:r>
              <a:rPr lang="pt-BR" i="1" dirty="0" err="1" smtClean="0"/>
              <a:t>Log</a:t>
            </a:r>
            <a:r>
              <a:rPr lang="pt-BR" i="1" dirty="0" smtClean="0"/>
              <a:t> </a:t>
            </a:r>
            <a:r>
              <a:rPr lang="pt-BR" i="1" dirty="0" err="1" smtClean="0"/>
              <a:t>Sequence</a:t>
            </a:r>
            <a:r>
              <a:rPr lang="pt-BR" i="1" dirty="0" smtClean="0"/>
              <a:t> </a:t>
            </a:r>
            <a:r>
              <a:rPr lang="pt-BR" i="1" dirty="0" err="1" smtClean="0"/>
              <a:t>Number</a:t>
            </a:r>
            <a:r>
              <a:rPr lang="pt-BR" dirty="0" smtClean="0"/>
              <a:t>)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pt-BR" dirty="0" smtClean="0"/>
              <a:t>Todas as alterações de dados ocorrem dentro do buffer na memória. </a:t>
            </a:r>
            <a:endParaRPr lang="pt-BR" dirty="0" smtClean="0"/>
          </a:p>
          <a:p>
            <a:r>
              <a:rPr lang="pt-BR" dirty="0" smtClean="0"/>
              <a:t>Quando </a:t>
            </a:r>
            <a:r>
              <a:rPr lang="pt-BR" dirty="0" smtClean="0"/>
              <a:t>é feito uma alteração, o buffer correspondente é modificado e o registro é adicionado no </a:t>
            </a:r>
            <a:r>
              <a:rPr lang="pt-BR" dirty="0" err="1" smtClean="0"/>
              <a:t>log</a:t>
            </a:r>
            <a:r>
              <a:rPr lang="pt-BR" dirty="0" smtClean="0"/>
              <a:t> de transação. </a:t>
            </a:r>
            <a:endParaRPr lang="pt-BR" dirty="0" smtClean="0"/>
          </a:p>
          <a:p>
            <a:r>
              <a:rPr lang="pt-BR" dirty="0" smtClean="0"/>
              <a:t>Uma </a:t>
            </a:r>
            <a:r>
              <a:rPr lang="pt-BR" dirty="0" smtClean="0"/>
              <a:t>página modificada no buffer pool é referenciada como uma </a:t>
            </a:r>
            <a:r>
              <a:rPr lang="pt-BR" dirty="0" err="1" smtClean="0"/>
              <a:t>dirty</a:t>
            </a:r>
            <a:r>
              <a:rPr lang="pt-BR" dirty="0" smtClean="0"/>
              <a:t> </a:t>
            </a:r>
            <a:r>
              <a:rPr lang="pt-BR" dirty="0" err="1" smtClean="0"/>
              <a:t>page</a:t>
            </a:r>
            <a:r>
              <a:rPr lang="pt-BR" dirty="0" smtClean="0"/>
              <a:t>(página </a:t>
            </a:r>
            <a:r>
              <a:rPr lang="pt-BR" dirty="0" smtClean="0"/>
              <a:t>suja)</a:t>
            </a:r>
          </a:p>
          <a:p>
            <a:r>
              <a:rPr lang="pt-BR" dirty="0" smtClean="0"/>
              <a:t>Cada </a:t>
            </a:r>
            <a:r>
              <a:rPr lang="pt-BR" dirty="0" err="1" smtClean="0"/>
              <a:t>dirty</a:t>
            </a:r>
            <a:r>
              <a:rPr lang="pt-BR" dirty="0" smtClean="0"/>
              <a:t> </a:t>
            </a:r>
            <a:r>
              <a:rPr lang="pt-BR" dirty="0" err="1" smtClean="0"/>
              <a:t>page</a:t>
            </a:r>
            <a:r>
              <a:rPr lang="pt-BR" dirty="0" smtClean="0"/>
              <a:t> monitora o LSN no </a:t>
            </a:r>
            <a:r>
              <a:rPr lang="pt-BR" dirty="0" err="1" smtClean="0"/>
              <a:t>Log</a:t>
            </a:r>
            <a:r>
              <a:rPr lang="pt-BR" dirty="0" smtClean="0"/>
              <a:t> de </a:t>
            </a:r>
            <a:r>
              <a:rPr lang="pt-BR" dirty="0" smtClean="0"/>
              <a:t>Transação </a:t>
            </a:r>
            <a:r>
              <a:rPr lang="pt-BR" dirty="0" smtClean="0"/>
              <a:t>correspondente à alteração que modificou a pagina no buffer pool.</a:t>
            </a:r>
            <a:endParaRPr lang="pt-BR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LSN(</a:t>
            </a:r>
            <a:r>
              <a:rPr lang="pt-BR" i="1" dirty="0" err="1" smtClean="0"/>
              <a:t>Log</a:t>
            </a:r>
            <a:r>
              <a:rPr lang="pt-BR" i="1" dirty="0" smtClean="0"/>
              <a:t> </a:t>
            </a:r>
            <a:r>
              <a:rPr lang="pt-BR" i="1" dirty="0" err="1" smtClean="0"/>
              <a:t>Sequence</a:t>
            </a:r>
            <a:r>
              <a:rPr lang="pt-BR" i="1" dirty="0" smtClean="0"/>
              <a:t> </a:t>
            </a:r>
            <a:r>
              <a:rPr lang="pt-BR" i="1" dirty="0" err="1" smtClean="0"/>
              <a:t>Number</a:t>
            </a:r>
            <a:r>
              <a:rPr lang="pt-BR" dirty="0" smtClean="0"/>
              <a:t>)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pt-BR" dirty="0" smtClean="0"/>
              <a:t>Quando o SQL Server executa um checkpoint, todas as páginas sujas do buffer pool são gravadas nos arquivos de </a:t>
            </a:r>
            <a:r>
              <a:rPr lang="pt-BR" dirty="0" smtClean="0"/>
              <a:t>dados</a:t>
            </a:r>
          </a:p>
          <a:p>
            <a:r>
              <a:rPr lang="pt-BR" dirty="0" smtClean="0"/>
              <a:t>Durante o processo de checkpoint, o SQL Server compara o LSN da página suja no buffer pool com o LSN da página de dados no disco. </a:t>
            </a:r>
            <a:endParaRPr lang="pt-BR" dirty="0" smtClean="0"/>
          </a:p>
          <a:p>
            <a:r>
              <a:rPr lang="pt-BR" u="sng" dirty="0" smtClean="0"/>
              <a:t>Se</a:t>
            </a:r>
            <a:r>
              <a:rPr lang="pt-BR" dirty="0" smtClean="0"/>
              <a:t> o LSN da página de dados no disco </a:t>
            </a:r>
            <a:r>
              <a:rPr lang="pt-BR" dirty="0" smtClean="0"/>
              <a:t>&lt;=  </a:t>
            </a:r>
            <a:r>
              <a:rPr lang="pt-BR" dirty="0" smtClean="0"/>
              <a:t>que o LSN da página suja no buffer pool, assim como igual ou menor do que o LSN do arquivo de dados, a página do disco é sobrescrita pela página do buffer pool</a:t>
            </a:r>
            <a:r>
              <a:rPr lang="pt-BR" dirty="0" smtClean="0"/>
              <a:t>.</a:t>
            </a:r>
          </a:p>
          <a:p>
            <a:r>
              <a:rPr lang="pt-BR" u="sng" dirty="0" smtClean="0"/>
              <a:t>Se</a:t>
            </a:r>
            <a:r>
              <a:rPr lang="pt-BR" dirty="0" smtClean="0"/>
              <a:t> o LSN da </a:t>
            </a:r>
            <a:r>
              <a:rPr lang="pt-BR" dirty="0" err="1" smtClean="0"/>
              <a:t>dirty</a:t>
            </a:r>
            <a:r>
              <a:rPr lang="pt-BR" dirty="0" smtClean="0"/>
              <a:t> </a:t>
            </a:r>
            <a:r>
              <a:rPr lang="pt-BR" dirty="0" err="1" smtClean="0"/>
              <a:t>page</a:t>
            </a:r>
            <a:r>
              <a:rPr lang="pt-BR" dirty="0" smtClean="0"/>
              <a:t> </a:t>
            </a:r>
            <a:r>
              <a:rPr lang="pt-BR" dirty="0" smtClean="0"/>
              <a:t>&gt; </a:t>
            </a:r>
            <a:r>
              <a:rPr lang="pt-BR" dirty="0" smtClean="0"/>
              <a:t>que o da página de disco ou do arquivo de dados que contém a página, a página do buffer pool é sobrescrita pela página do disco.</a:t>
            </a:r>
          </a:p>
          <a:p>
            <a:endParaRPr lang="pt-BR" dirty="0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o">
  <a:themeElements>
    <a:clrScheme name="Mediano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o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o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33</TotalTime>
  <Words>1195</Words>
  <Application>Microsoft Office PowerPoint</Application>
  <PresentationFormat>Apresentação na tela (4:3)</PresentationFormat>
  <Paragraphs>74</Paragraphs>
  <Slides>21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21</vt:i4>
      </vt:variant>
    </vt:vector>
  </HeadingPairs>
  <TitlesOfParts>
    <vt:vector size="22" baseType="lpstr">
      <vt:lpstr>Mediano</vt:lpstr>
      <vt:lpstr>Log de transação</vt:lpstr>
      <vt:lpstr>O que é um Log de Transação?</vt:lpstr>
      <vt:lpstr>Log de Transação</vt:lpstr>
      <vt:lpstr>Conteúdo – Log de Transação</vt:lpstr>
      <vt:lpstr>Como funciona o uso do Log de Transação?</vt:lpstr>
      <vt:lpstr>Log de transação</vt:lpstr>
      <vt:lpstr>LSN(Log Sequence Number)</vt:lpstr>
      <vt:lpstr>LSN(Log Sequence Number)</vt:lpstr>
      <vt:lpstr>LSN(Log Sequence Number)</vt:lpstr>
      <vt:lpstr>LSN</vt:lpstr>
      <vt:lpstr>LSN</vt:lpstr>
      <vt:lpstr>LSN</vt:lpstr>
      <vt:lpstr>LSN</vt:lpstr>
      <vt:lpstr>Inicialização do BD</vt:lpstr>
      <vt:lpstr>Fase REDO</vt:lpstr>
      <vt:lpstr>Fase UNDO</vt:lpstr>
      <vt:lpstr>Rolling Forward</vt:lpstr>
      <vt:lpstr>Backup</vt:lpstr>
      <vt:lpstr>Backup</vt:lpstr>
      <vt:lpstr>Backup</vt:lpstr>
      <vt:lpstr>Backup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Log de transação</dc:title>
  <dc:creator>lilian</dc:creator>
  <cp:lastModifiedBy>lilian</cp:lastModifiedBy>
  <cp:revision>21</cp:revision>
  <dcterms:created xsi:type="dcterms:W3CDTF">2012-10-31T12:02:18Z</dcterms:created>
  <dcterms:modified xsi:type="dcterms:W3CDTF">2012-10-31T12:35:44Z</dcterms:modified>
</cp:coreProperties>
</file>